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12" r:id="rId4"/>
  </p:sldMasterIdLst>
  <p:sldIdLst>
    <p:sldId id="257" r:id="rId5"/>
    <p:sldId id="268" r:id="rId6"/>
    <p:sldId id="269" r:id="rId7"/>
    <p:sldId id="262" r:id="rId8"/>
    <p:sldId id="260" r:id="rId9"/>
    <p:sldId id="259" r:id="rId10"/>
    <p:sldId id="261" r:id="rId11"/>
    <p:sldId id="263" r:id="rId12"/>
    <p:sldId id="264" r:id="rId13"/>
    <p:sldId id="270" r:id="rId14"/>
    <p:sldId id="265" r:id="rId15"/>
    <p:sldId id="266" r:id="rId16"/>
    <p:sldId id="271" r:id="rId17"/>
    <p:sldId id="267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19" autoAdjust="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research\OPAK\data_hidrologi\BBWS\data%20hidrologi%20DIY%202016\curah%20hujan%20%202016%20dan%20klimatologi\CH%20Sleman%202016%20OK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research\OPAK\data_hidrologi\BBWS\data%20hidrologi%20DIY%202016\curah%20hujan%20%202016%20dan%20klimatologi\CH%20Sleman%202016%20OK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lasses\D3_Analisis_Hidrologi_Drainase\Tugas\T01_AnalisaDataHujan\01_Hujan_rerata_anfrek\S02_bronggang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akhidatik\Downloads\ESTU%20WIJAYANTI_18432286SV162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Contoh grafik hujan jam-jaman</a:t>
            </a:r>
          </a:p>
        </c:rich>
      </c:tx>
      <c:layout>
        <c:manualLayout>
          <c:xMode val="edge"/>
          <c:yMode val="edge"/>
          <c:x val="0.32608877141930587"/>
          <c:y val="2.09074984788558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360869623729067"/>
          <c:y val="0.11934706720221772"/>
          <c:w val="0.87975379342976734"/>
          <c:h val="0.651969769201017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elete val="1"/>
          </c:dLbls>
          <c:val>
            <c:numRef>
              <c:f>Kaliurang!$D$66:$AA$66</c:f>
              <c:numCache>
                <c:formatCode>General</c:formatCode>
                <c:ptCount val="24"/>
                <c:pt idx="0">
                  <c:v>0</c:v>
                </c:pt>
                <c:pt idx="1">
                  <c:v>0.1</c:v>
                </c:pt>
                <c:pt idx="2">
                  <c:v>0.1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0.1</c:v>
                </c:pt>
                <c:pt idx="13">
                  <c:v>1.8</c:v>
                </c:pt>
                <c:pt idx="14">
                  <c:v>2.2000000000000002</c:v>
                </c:pt>
                <c:pt idx="15">
                  <c:v>0.8</c:v>
                </c:pt>
                <c:pt idx="16">
                  <c:v>0.9</c:v>
                </c:pt>
                <c:pt idx="17">
                  <c:v>0.7</c:v>
                </c:pt>
                <c:pt idx="18">
                  <c:v>0.5</c:v>
                </c:pt>
                <c:pt idx="19">
                  <c:v>1.9</c:v>
                </c:pt>
                <c:pt idx="20">
                  <c:v>0.4</c:v>
                </c:pt>
                <c:pt idx="21">
                  <c:v>1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96-4C0E-A091-22BAD9B2A5C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650837600"/>
        <c:axId val="650834320"/>
      </c:barChart>
      <c:catAx>
        <c:axId val="6508376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Waktu (jam)</a:t>
                </a:r>
              </a:p>
            </c:rich>
          </c:tx>
          <c:layout>
            <c:manualLayout>
              <c:xMode val="edge"/>
              <c:yMode val="edge"/>
              <c:x val="0.481386055860828"/>
              <c:y val="0.9021625330482916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0834320"/>
        <c:crosses val="autoZero"/>
        <c:auto val="1"/>
        <c:lblAlgn val="ctr"/>
        <c:lblOffset val="100"/>
        <c:noMultiLvlLbl val="0"/>
      </c:catAx>
      <c:valAx>
        <c:axId val="650834320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Kedalaman hujan (mm)</a:t>
                </a:r>
              </a:p>
            </c:rich>
          </c:tx>
          <c:layout>
            <c:manualLayout>
              <c:xMode val="edge"/>
              <c:yMode val="edge"/>
              <c:x val="1.5125009393583589E-2"/>
              <c:y val="0.114934794171107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650837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Contoh grafik hujan HARIAN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gradFill rotWithShape="1">
              <a:gsLst>
                <a:gs pos="0">
                  <a:schemeClr val="accent2">
                    <a:tint val="98000"/>
                    <a:lumMod val="110000"/>
                  </a:schemeClr>
                </a:gs>
                <a:gs pos="84000">
                  <a:schemeClr val="accent2">
                    <a:shade val="90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88900" dist="38100" dir="504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38100" h="50800"/>
            </a:sp3d>
          </c:spPr>
          <c:invertIfNegative val="0"/>
          <c:val>
            <c:numRef>
              <c:f>Kaliurang!$B$66:$B$94</c:f>
              <c:numCache>
                <c:formatCode>General</c:formatCode>
                <c:ptCount val="29"/>
                <c:pt idx="0">
                  <c:v>13.5</c:v>
                </c:pt>
                <c:pt idx="1">
                  <c:v>23</c:v>
                </c:pt>
                <c:pt idx="2">
                  <c:v>45</c:v>
                </c:pt>
                <c:pt idx="3">
                  <c:v>0.5</c:v>
                </c:pt>
                <c:pt idx="4">
                  <c:v>0</c:v>
                </c:pt>
                <c:pt idx="5">
                  <c:v>67</c:v>
                </c:pt>
                <c:pt idx="6">
                  <c:v>2</c:v>
                </c:pt>
                <c:pt idx="7">
                  <c:v>16</c:v>
                </c:pt>
                <c:pt idx="8">
                  <c:v>8.5</c:v>
                </c:pt>
                <c:pt idx="9">
                  <c:v>17</c:v>
                </c:pt>
                <c:pt idx="10">
                  <c:v>18.5</c:v>
                </c:pt>
                <c:pt idx="11">
                  <c:v>45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29</c:v>
                </c:pt>
                <c:pt idx="17">
                  <c:v>38.5</c:v>
                </c:pt>
                <c:pt idx="18">
                  <c:v>0</c:v>
                </c:pt>
                <c:pt idx="19">
                  <c:v>0</c:v>
                </c:pt>
                <c:pt idx="20">
                  <c:v>18.5</c:v>
                </c:pt>
                <c:pt idx="21">
                  <c:v>4.25</c:v>
                </c:pt>
                <c:pt idx="22">
                  <c:v>65</c:v>
                </c:pt>
                <c:pt idx="23">
                  <c:v>4.75</c:v>
                </c:pt>
                <c:pt idx="24">
                  <c:v>0</c:v>
                </c:pt>
                <c:pt idx="25">
                  <c:v>9.25</c:v>
                </c:pt>
                <c:pt idx="26">
                  <c:v>2.75</c:v>
                </c:pt>
                <c:pt idx="27">
                  <c:v>12</c:v>
                </c:pt>
                <c:pt idx="28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AC-4C76-BBA1-922B84AEBC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729949480"/>
        <c:axId val="729945216"/>
      </c:barChart>
      <c:catAx>
        <c:axId val="729949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Waktu (hari)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945216"/>
        <c:crosses val="autoZero"/>
        <c:auto val="1"/>
        <c:lblAlgn val="ctr"/>
        <c:lblOffset val="100"/>
        <c:noMultiLvlLbl val="0"/>
      </c:catAx>
      <c:valAx>
        <c:axId val="729945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Kedalaman Hujan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949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Contoh grafik hujan bulanan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98000"/>
                    <a:lumMod val="110000"/>
                  </a:schemeClr>
                </a:gs>
                <a:gs pos="84000">
                  <a:schemeClr val="accent1">
                    <a:shade val="90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88900" dist="38100" dir="504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38100" h="50800"/>
            </a:sp3d>
          </c:spPr>
          <c:invertIfNegative val="0"/>
          <c:cat>
            <c:strRef>
              <c:f>'2011'!$B$2:$M$2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Mei</c:v>
                </c:pt>
                <c:pt idx="5">
                  <c:v>Jun</c:v>
                </c:pt>
                <c:pt idx="6">
                  <c:v>Jul</c:v>
                </c:pt>
                <c:pt idx="7">
                  <c:v>Ags</c:v>
                </c:pt>
                <c:pt idx="8">
                  <c:v>Sep</c:v>
                </c:pt>
                <c:pt idx="9">
                  <c:v>Okt</c:v>
                </c:pt>
                <c:pt idx="10">
                  <c:v>Nop</c:v>
                </c:pt>
                <c:pt idx="11">
                  <c:v>Des</c:v>
                </c:pt>
              </c:strCache>
            </c:strRef>
          </c:cat>
          <c:val>
            <c:numRef>
              <c:f>'2011'!$B$35:$M$35</c:f>
              <c:numCache>
                <c:formatCode>0</c:formatCode>
                <c:ptCount val="12"/>
                <c:pt idx="0">
                  <c:v>619.29999999999995</c:v>
                </c:pt>
                <c:pt idx="1">
                  <c:v>371.09999999999997</c:v>
                </c:pt>
                <c:pt idx="2">
                  <c:v>523.5</c:v>
                </c:pt>
                <c:pt idx="3">
                  <c:v>248.2</c:v>
                </c:pt>
                <c:pt idx="4">
                  <c:v>420.3</c:v>
                </c:pt>
                <c:pt idx="5">
                  <c:v>23.700000000000003</c:v>
                </c:pt>
                <c:pt idx="6">
                  <c:v>1.8</c:v>
                </c:pt>
                <c:pt idx="7">
                  <c:v>0</c:v>
                </c:pt>
                <c:pt idx="8">
                  <c:v>9</c:v>
                </c:pt>
                <c:pt idx="9">
                  <c:v>69.8</c:v>
                </c:pt>
                <c:pt idx="10">
                  <c:v>438.1</c:v>
                </c:pt>
                <c:pt idx="11">
                  <c:v>381.5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3A-45A3-89F8-5E7ACAAFBB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729957024"/>
        <c:axId val="729957680"/>
      </c:barChart>
      <c:catAx>
        <c:axId val="7299570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Waktu (bulan)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957680"/>
        <c:crosses val="autoZero"/>
        <c:auto val="1"/>
        <c:lblAlgn val="ctr"/>
        <c:lblOffset val="100"/>
        <c:noMultiLvlLbl val="0"/>
      </c:catAx>
      <c:valAx>
        <c:axId val="729957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Kedalaman hujan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957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Contoh grafik hujan tahunan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474571953927837"/>
          <c:y val="0.12806473236927174"/>
          <c:w val="0.83301419258292275"/>
          <c:h val="0.72924312786384948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'DATA HUJAN STA 08'!$C$51:$C$61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'DATA HUJAN STA 08'!$D$51:$D$61</c:f>
              <c:numCache>
                <c:formatCode>0</c:formatCode>
                <c:ptCount val="11"/>
                <c:pt idx="0">
                  <c:v>1927.2</c:v>
                </c:pt>
                <c:pt idx="1">
                  <c:v>1468.5</c:v>
                </c:pt>
                <c:pt idx="2">
                  <c:v>2444.6999999999998</c:v>
                </c:pt>
                <c:pt idx="3">
                  <c:v>2236.6</c:v>
                </c:pt>
                <c:pt idx="4">
                  <c:v>2167.1999999999998</c:v>
                </c:pt>
                <c:pt idx="5">
                  <c:v>2340.5</c:v>
                </c:pt>
                <c:pt idx="6">
                  <c:v>1603.9999999999998</c:v>
                </c:pt>
                <c:pt idx="7">
                  <c:v>1920</c:v>
                </c:pt>
                <c:pt idx="8">
                  <c:v>2573.1000000000004</c:v>
                </c:pt>
                <c:pt idx="9">
                  <c:v>2525.0000000000005</c:v>
                </c:pt>
                <c:pt idx="10">
                  <c:v>1611.3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10-4EB3-AEBF-B026418760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483844248"/>
        <c:axId val="483846216"/>
      </c:barChart>
      <c:catAx>
        <c:axId val="483844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TAHUN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3846216"/>
        <c:crosses val="autoZero"/>
        <c:auto val="1"/>
        <c:lblAlgn val="ctr"/>
        <c:lblOffset val="100"/>
        <c:noMultiLvlLbl val="0"/>
      </c:catAx>
      <c:valAx>
        <c:axId val="483846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err="1"/>
                  <a:t>Kedalaman</a:t>
                </a:r>
                <a:r>
                  <a:rPr lang="en-US" dirty="0"/>
                  <a:t> </a:t>
                </a:r>
                <a:r>
                  <a:rPr lang="en-US" dirty="0" err="1"/>
                  <a:t>hujan</a:t>
                </a:r>
                <a:r>
                  <a:rPr lang="en-US" dirty="0"/>
                  <a:t> (mm)</a:t>
                </a:r>
              </a:p>
            </c:rich>
          </c:tx>
          <c:layout>
            <c:manualLayout>
              <c:xMode val="edge"/>
              <c:yMode val="edge"/>
              <c:x val="1.4152783194962947E-2"/>
              <c:y val="0.30145028202990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384424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3/5/2020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3/5/2020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3/5/2020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3/5/2020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3/5/2020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3/5/2020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3/5/2020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3/5/2020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/>
          </a:bodyPr>
          <a:lstStyle/>
          <a:p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Hidrologi</a:t>
            </a:r>
            <a:r>
              <a:rPr lang="en-US" dirty="0"/>
              <a:t> dan </a:t>
            </a:r>
            <a:r>
              <a:rPr lang="en-US" dirty="0" err="1"/>
              <a:t>Drainase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>
            <a:normAutofit/>
          </a:bodyPr>
          <a:lstStyle/>
          <a:p>
            <a:r>
              <a:rPr lang="en-US" dirty="0"/>
              <a:t>BACK TO BASIC, LET’S MASTERING THE CONCEPT…. THOROUGHLY!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D3EE88A-A4AC-4D80-AD36-D13659AE2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SOAL TUGAS 01 PART 02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BC8A0-ACDA-4EA8-8B7E-870B1A225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/>
              <a:t>Hitung</a:t>
            </a:r>
            <a:r>
              <a:rPr lang="en-US" sz="2000" dirty="0"/>
              <a:t> </a:t>
            </a:r>
            <a:r>
              <a:rPr lang="en-US" sz="2000" dirty="0" err="1"/>
              <a:t>hujan</a:t>
            </a:r>
            <a:r>
              <a:rPr lang="en-US" sz="2000" dirty="0"/>
              <a:t> </a:t>
            </a:r>
            <a:r>
              <a:rPr lang="en-US" sz="2000" dirty="0" err="1"/>
              <a:t>rerata</a:t>
            </a:r>
            <a:r>
              <a:rPr lang="en-US" sz="2000" dirty="0"/>
              <a:t> </a:t>
            </a:r>
            <a:r>
              <a:rPr lang="en-US" sz="2000" dirty="0" err="1"/>
              <a:t>harian</a:t>
            </a:r>
            <a:r>
              <a:rPr lang="en-US" sz="2000" dirty="0"/>
              <a:t> DAS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rerata</a:t>
            </a:r>
            <a:r>
              <a:rPr lang="en-US" sz="2000" dirty="0"/>
              <a:t> </a:t>
            </a:r>
            <a:r>
              <a:rPr lang="en-US" sz="2000" dirty="0" err="1"/>
              <a:t>aljabar</a:t>
            </a:r>
            <a:r>
              <a:rPr lang="en-US" sz="2000" dirty="0"/>
              <a:t> (</a:t>
            </a:r>
            <a:r>
              <a:rPr lang="en-US" sz="2000" dirty="0" err="1"/>
              <a:t>ambil</a:t>
            </a:r>
            <a:r>
              <a:rPr lang="en-US" sz="2000" dirty="0"/>
              <a:t> 8 </a:t>
            </a:r>
            <a:r>
              <a:rPr lang="en-US" sz="2000" dirty="0" err="1"/>
              <a:t>tahun</a:t>
            </a:r>
            <a:r>
              <a:rPr lang="en-US" sz="2000" dirty="0"/>
              <a:t> </a:t>
            </a:r>
            <a:r>
              <a:rPr lang="en-US" sz="2000" dirty="0" err="1"/>
              <a:t>terakhir</a:t>
            </a:r>
            <a:r>
              <a:rPr lang="en-US" sz="2000" dirty="0"/>
              <a:t> / 2011 - 2018).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dan </a:t>
            </a:r>
            <a:r>
              <a:rPr lang="en-US" sz="2000" dirty="0" err="1"/>
              <a:t>berapakah</a:t>
            </a:r>
            <a:r>
              <a:rPr lang="en-US" sz="2000" dirty="0"/>
              <a:t> </a:t>
            </a:r>
            <a:r>
              <a:rPr lang="en-US" sz="2000" dirty="0" err="1"/>
              <a:t>hujan</a:t>
            </a:r>
            <a:r>
              <a:rPr lang="en-US" sz="2000" dirty="0"/>
              <a:t> </a:t>
            </a:r>
            <a:r>
              <a:rPr lang="en-US" sz="2000" dirty="0" err="1"/>
              <a:t>maksimum</a:t>
            </a:r>
            <a:r>
              <a:rPr lang="en-US" sz="2000" dirty="0"/>
              <a:t> </a:t>
            </a:r>
            <a:r>
              <a:rPr lang="en-US" sz="2000" dirty="0" err="1"/>
              <a:t>harian</a:t>
            </a:r>
            <a:r>
              <a:rPr lang="en-US" sz="2000" dirty="0"/>
              <a:t> di DAS </a:t>
            </a:r>
            <a:r>
              <a:rPr lang="en-US" sz="2000" dirty="0" err="1"/>
              <a:t>tersebut</a:t>
            </a:r>
            <a:r>
              <a:rPr lang="en-US" sz="2000" dirty="0"/>
              <a:t> pada 8 </a:t>
            </a:r>
            <a:r>
              <a:rPr lang="en-US" sz="2000" dirty="0" err="1"/>
              <a:t>tahun</a:t>
            </a:r>
            <a:r>
              <a:rPr lang="en-US" sz="2000" dirty="0"/>
              <a:t> </a:t>
            </a:r>
            <a:r>
              <a:rPr lang="en-US" sz="2000" dirty="0" err="1"/>
              <a:t>terakhir</a:t>
            </a:r>
            <a:r>
              <a:rPr lang="en-US" sz="2000" dirty="0"/>
              <a:t>?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05322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DE3A64-21DA-489D-B749-92AE13FD8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Hujan</a:t>
            </a:r>
            <a:r>
              <a:rPr lang="en-US" dirty="0"/>
              <a:t> das vs </a:t>
            </a:r>
            <a:r>
              <a:rPr lang="en-US" dirty="0" err="1"/>
              <a:t>hujan</a:t>
            </a:r>
            <a:r>
              <a:rPr lang="en-US" dirty="0"/>
              <a:t> </a:t>
            </a:r>
            <a:r>
              <a:rPr lang="en-US" dirty="0" err="1"/>
              <a:t>titik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F76657-057F-43D7-8589-E1FC12FBD0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penjelasan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620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83D0B-D83C-4CEF-978F-FA3A0CF26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Hujan</a:t>
            </a:r>
            <a:r>
              <a:rPr lang="en-US" dirty="0"/>
              <a:t> </a:t>
            </a:r>
            <a:r>
              <a:rPr lang="en-US" dirty="0" err="1"/>
              <a:t>rerata</a:t>
            </a:r>
            <a:r>
              <a:rPr lang="en-US" dirty="0"/>
              <a:t> (</a:t>
            </a:r>
            <a:r>
              <a:rPr lang="en-US" dirty="0" err="1"/>
              <a:t>Rerata</a:t>
            </a:r>
            <a:r>
              <a:rPr lang="en-US" dirty="0"/>
              <a:t> </a:t>
            </a:r>
            <a:r>
              <a:rPr lang="en-US" dirty="0" err="1"/>
              <a:t>Harian</a:t>
            </a:r>
            <a:r>
              <a:rPr lang="en-US" dirty="0"/>
              <a:t>, </a:t>
            </a:r>
            <a:r>
              <a:rPr lang="en-US" dirty="0" err="1"/>
              <a:t>Bulanan</a:t>
            </a:r>
            <a:r>
              <a:rPr lang="en-US" dirty="0"/>
              <a:t>, </a:t>
            </a:r>
            <a:r>
              <a:rPr lang="en-US" dirty="0" err="1"/>
              <a:t>Tahunan</a:t>
            </a:r>
            <a:r>
              <a:rPr lang="en-US" dirty="0"/>
              <a:t>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DB90B0-A8ED-4487-AFB9-9D71670862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Hujan</a:t>
            </a:r>
            <a:r>
              <a:rPr lang="en-US" dirty="0"/>
              <a:t> das</a:t>
            </a:r>
          </a:p>
        </p:txBody>
      </p:sp>
    </p:spTree>
    <p:extLst>
      <p:ext uri="{BB962C8B-B14F-4D97-AF65-F5344CB8AC3E}">
        <p14:creationId xmlns:p14="http://schemas.microsoft.com/office/powerpoint/2010/main" val="45760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D3EE88A-A4AC-4D80-AD36-D13659AE2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SOAL TUGAS 01 PART 03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BC8A0-ACDA-4EA8-8B7E-870B1A225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Pada DAS </a:t>
            </a:r>
            <a:r>
              <a:rPr lang="en-US" sz="2000" dirty="0" err="1"/>
              <a:t>tersebut</a:t>
            </a:r>
            <a:r>
              <a:rPr lang="en-US" sz="2000" dirty="0"/>
              <a:t>, </a:t>
            </a:r>
            <a:r>
              <a:rPr lang="en-US" sz="2000" dirty="0" err="1"/>
              <a:t>hitung</a:t>
            </a:r>
            <a:r>
              <a:rPr lang="en-US" sz="2000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Berapakah</a:t>
            </a:r>
            <a:r>
              <a:rPr lang="en-US" sz="2000" dirty="0"/>
              <a:t> </a:t>
            </a:r>
            <a:r>
              <a:rPr lang="en-US" sz="2000" dirty="0" err="1"/>
              <a:t>hujan</a:t>
            </a:r>
            <a:r>
              <a:rPr lang="en-US" sz="2000" dirty="0"/>
              <a:t> </a:t>
            </a:r>
            <a:r>
              <a:rPr lang="en-US" sz="2000" dirty="0" err="1"/>
              <a:t>rancangan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kala </a:t>
            </a:r>
            <a:r>
              <a:rPr lang="en-US" sz="2000" dirty="0" err="1"/>
              <a:t>ulang</a:t>
            </a:r>
            <a:r>
              <a:rPr lang="en-US" sz="2000" dirty="0"/>
              <a:t> 5,10, dan 20 </a:t>
            </a:r>
            <a:r>
              <a:rPr lang="en-US" sz="2000" dirty="0" err="1"/>
              <a:t>tahun</a:t>
            </a:r>
            <a:r>
              <a:rPr lang="en-US" sz="2000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daerah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daerah</a:t>
            </a:r>
            <a:r>
              <a:rPr lang="en-US" sz="2000" dirty="0"/>
              <a:t> </a:t>
            </a:r>
            <a:r>
              <a:rPr lang="en-US" sz="2000" dirty="0" err="1"/>
              <a:t>pemukiman</a:t>
            </a:r>
            <a:r>
              <a:rPr lang="en-US" sz="2000" dirty="0"/>
              <a:t>, </a:t>
            </a:r>
            <a:r>
              <a:rPr lang="en-US" sz="2000" dirty="0" err="1"/>
              <a:t>berapakah</a:t>
            </a:r>
            <a:r>
              <a:rPr lang="en-US" sz="2000" dirty="0"/>
              <a:t> </a:t>
            </a:r>
            <a:r>
              <a:rPr lang="en-US" sz="2000" dirty="0" err="1"/>
              <a:t>koefisien</a:t>
            </a:r>
            <a:r>
              <a:rPr lang="en-US" sz="2000" dirty="0"/>
              <a:t> </a:t>
            </a:r>
            <a:r>
              <a:rPr lang="en-US" sz="2000" dirty="0" err="1"/>
              <a:t>pengalirannya</a:t>
            </a:r>
            <a:r>
              <a:rPr lang="en-US" sz="2000" dirty="0"/>
              <a:t>, c ? (</a:t>
            </a:r>
            <a:r>
              <a:rPr lang="en-US" sz="2000" dirty="0" err="1"/>
              <a:t>boleh</a:t>
            </a:r>
            <a:r>
              <a:rPr lang="en-US" sz="2000" dirty="0"/>
              <a:t> </a:t>
            </a:r>
            <a:r>
              <a:rPr lang="en-US" sz="2000" dirty="0" err="1"/>
              <a:t>merujuk</a:t>
            </a:r>
            <a:r>
              <a:rPr lang="en-US" sz="2000" dirty="0"/>
              <a:t> pada </a:t>
            </a:r>
            <a:r>
              <a:rPr lang="en-US" sz="2000" dirty="0" err="1"/>
              <a:t>tabel</a:t>
            </a:r>
            <a:r>
              <a:rPr lang="en-US" sz="2000" dirty="0"/>
              <a:t> mana </a:t>
            </a:r>
            <a:r>
              <a:rPr lang="en-US" sz="2000" dirty="0" err="1"/>
              <a:t>saja</a:t>
            </a:r>
            <a:r>
              <a:rPr lang="en-US" sz="2000" dirty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diasumsikan</a:t>
            </a:r>
            <a:r>
              <a:rPr lang="en-US" sz="2000" dirty="0"/>
              <a:t> </a:t>
            </a:r>
            <a:r>
              <a:rPr lang="en-US" sz="2000" dirty="0" err="1"/>
              <a:t>waktu</a:t>
            </a:r>
            <a:r>
              <a:rPr lang="en-US" sz="2000" dirty="0"/>
              <a:t> </a:t>
            </a:r>
            <a:r>
              <a:rPr lang="en-US" sz="2000" dirty="0" err="1"/>
              <a:t>konsentrasi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20 </a:t>
            </a:r>
            <a:r>
              <a:rPr lang="en-US" sz="2000" dirty="0" err="1"/>
              <a:t>menit</a:t>
            </a:r>
            <a:r>
              <a:rPr lang="en-US" sz="2000" dirty="0"/>
              <a:t>, </a:t>
            </a:r>
            <a:r>
              <a:rPr lang="en-US" sz="2000" dirty="0" err="1"/>
              <a:t>berapakah</a:t>
            </a:r>
            <a:r>
              <a:rPr lang="en-US" sz="2000" dirty="0"/>
              <a:t> </a:t>
            </a:r>
            <a:r>
              <a:rPr lang="en-US" sz="2000" dirty="0" err="1"/>
              <a:t>intensitas</a:t>
            </a:r>
            <a:r>
              <a:rPr lang="en-US" sz="2000" dirty="0"/>
              <a:t> </a:t>
            </a:r>
            <a:r>
              <a:rPr lang="en-US" sz="2000" dirty="0" err="1"/>
              <a:t>hujan</a:t>
            </a:r>
            <a:r>
              <a:rPr lang="en-US" sz="2000" dirty="0"/>
              <a:t> </a:t>
            </a:r>
            <a:r>
              <a:rPr lang="en-US" sz="2000" dirty="0" err="1"/>
              <a:t>rancangannya</a:t>
            </a:r>
            <a:r>
              <a:rPr lang="en-US" sz="2000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Berapakah debit rancangan 5, 10, dan 20 tahunan nya, apabila diasumsikan waktu konsentrasi pada DAS tersebut adalah 20 menit, dan luas DAS adalah 50 km</a:t>
            </a:r>
            <a:r>
              <a:rPr lang="sv-SE" sz="2000" baseline="30000" dirty="0"/>
              <a:t>2</a:t>
            </a:r>
            <a:r>
              <a:rPr lang="sv-SE" sz="2000" dirty="0"/>
              <a:t>?</a:t>
            </a:r>
            <a:endParaRPr lang="en-US" sz="2000" dirty="0"/>
          </a:p>
          <a:p>
            <a:pPr marL="342900" indent="-3429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0271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C9BF4-3767-463C-B1E3-44B1EDB84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Hujan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harian</a:t>
            </a:r>
            <a:r>
              <a:rPr lang="en-US" dirty="0"/>
              <a:t>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F7F766-8CDF-48B5-AD6B-AEBDA1DB91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hujan</a:t>
            </a:r>
            <a:r>
              <a:rPr lang="en-US" dirty="0"/>
              <a:t> das</a:t>
            </a:r>
          </a:p>
        </p:txBody>
      </p:sp>
    </p:spTree>
    <p:extLst>
      <p:ext uri="{BB962C8B-B14F-4D97-AF65-F5344CB8AC3E}">
        <p14:creationId xmlns:p14="http://schemas.microsoft.com/office/powerpoint/2010/main" val="531405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B4D63-538A-43E8-ACEA-68A3472B1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Silahkan</a:t>
            </a:r>
            <a:r>
              <a:rPr lang="en-US" cap="none" dirty="0"/>
              <a:t> </a:t>
            </a:r>
            <a:r>
              <a:rPr lang="en-US" cap="none" dirty="0" err="1"/>
              <a:t>memperbaiki</a:t>
            </a:r>
            <a:r>
              <a:rPr lang="en-US" cap="none" dirty="0"/>
              <a:t> </a:t>
            </a:r>
            <a:r>
              <a:rPr lang="en-US" cap="none" dirty="0" err="1"/>
              <a:t>kembali</a:t>
            </a:r>
            <a:r>
              <a:rPr lang="en-US" cap="none" dirty="0"/>
              <a:t> </a:t>
            </a:r>
            <a:r>
              <a:rPr lang="en-US" cap="none" dirty="0" err="1"/>
              <a:t>tugas</a:t>
            </a:r>
            <a:r>
              <a:rPr lang="en-US" cap="none" dirty="0"/>
              <a:t> 01 </a:t>
            </a:r>
            <a:r>
              <a:rPr lang="en-US" cap="none" dirty="0" err="1"/>
              <a:t>bagi</a:t>
            </a:r>
            <a:r>
              <a:rPr lang="en-US" cap="none" dirty="0"/>
              <a:t> yang </a:t>
            </a:r>
            <a:r>
              <a:rPr lang="en-US" cap="none" dirty="0" err="1"/>
              <a:t>merasa</a:t>
            </a:r>
            <a:r>
              <a:rPr lang="en-US" cap="none" dirty="0"/>
              <a:t> </a:t>
            </a:r>
            <a:r>
              <a:rPr lang="en-US" cap="none" dirty="0" err="1"/>
              <a:t>masih</a:t>
            </a:r>
            <a:r>
              <a:rPr lang="en-US" cap="none" dirty="0"/>
              <a:t> salah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738091-CACE-4FD4-A56E-079D7A43A6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459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5FE14-0A94-43A9-841A-FABFF835A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(</a:t>
            </a:r>
            <a:r>
              <a:rPr lang="en-US" dirty="0" err="1"/>
              <a:t>koefisien</a:t>
            </a:r>
            <a:r>
              <a:rPr lang="en-US" dirty="0"/>
              <a:t> </a:t>
            </a:r>
            <a:r>
              <a:rPr lang="en-US" dirty="0" err="1"/>
              <a:t>pengaliran</a:t>
            </a:r>
            <a:r>
              <a:rPr lang="en-US" dirty="0"/>
              <a:t>) </a:t>
            </a:r>
            <a:r>
              <a:rPr lang="en-US" dirty="0" err="1"/>
              <a:t>Komposit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2CFF3-7732-4AD8-BC12-EFC56CFEE6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82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08C9B-94B5-4065-B116-A3247D83D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(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pembagian</a:t>
            </a:r>
            <a:r>
              <a:rPr lang="en-US" dirty="0"/>
              <a:t> data yang </a:t>
            </a:r>
            <a:r>
              <a:rPr lang="en-US" dirty="0" err="1"/>
              <a:t>tugas</a:t>
            </a:r>
            <a:r>
              <a:rPr lang="en-US" dirty="0"/>
              <a:t> 01)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4C1D7-2334-4D54-9C0A-8A874FFD0D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47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B60A535-641E-4712-B12E-5F3F4A799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SOAL TUGAS 01 PART 01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7846A7-5EF7-4D30-9E90-351DB1D55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data (dan </a:t>
            </a:r>
            <a:r>
              <a:rPr lang="en-US" sz="2000" dirty="0" err="1"/>
              <a:t>pembagian</a:t>
            </a:r>
            <a:r>
              <a:rPr lang="en-US" sz="2000" dirty="0"/>
              <a:t> </a:t>
            </a:r>
            <a:r>
              <a:rPr lang="en-US" sz="2000" dirty="0" err="1"/>
              <a:t>stasiun</a:t>
            </a:r>
            <a:r>
              <a:rPr lang="en-US" sz="2000" dirty="0"/>
              <a:t>) yang </a:t>
            </a:r>
            <a:r>
              <a:rPr lang="en-US" sz="2000" dirty="0" err="1"/>
              <a:t>telah</a:t>
            </a:r>
            <a:r>
              <a:rPr lang="en-US" sz="2000" dirty="0"/>
              <a:t> Anda </a:t>
            </a:r>
            <a:r>
              <a:rPr lang="en-US" sz="2000" dirty="0" err="1"/>
              <a:t>peroleh</a:t>
            </a:r>
            <a:r>
              <a:rPr lang="en-US" sz="2000" dirty="0"/>
              <a:t>, </a:t>
            </a:r>
            <a:r>
              <a:rPr lang="en-US" sz="2000" dirty="0" err="1"/>
              <a:t>berapakah</a:t>
            </a:r>
            <a:r>
              <a:rPr lang="en-US" sz="2000" dirty="0"/>
              <a:t> </a:t>
            </a:r>
            <a:r>
              <a:rPr lang="en-US" sz="2000" dirty="0" err="1"/>
              <a:t>hujan</a:t>
            </a:r>
            <a:r>
              <a:rPr lang="en-US" sz="2000" dirty="0"/>
              <a:t> </a:t>
            </a:r>
            <a:r>
              <a:rPr lang="en-US" sz="2000" dirty="0" err="1"/>
              <a:t>tahunan</a:t>
            </a:r>
            <a:r>
              <a:rPr lang="en-US" sz="2000" dirty="0"/>
              <a:t> pada </a:t>
            </a:r>
            <a:r>
              <a:rPr lang="en-US" sz="2000" dirty="0" err="1"/>
              <a:t>masing-masing</a:t>
            </a:r>
            <a:r>
              <a:rPr lang="en-US" sz="2000" dirty="0"/>
              <a:t> </a:t>
            </a:r>
            <a:r>
              <a:rPr lang="en-US" sz="2000" dirty="0" err="1"/>
              <a:t>stasiun</a:t>
            </a:r>
            <a:r>
              <a:rPr lang="en-US" sz="2000" dirty="0"/>
              <a:t>? 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err="1"/>
              <a:t>Pilihlah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stasiun</a:t>
            </a:r>
            <a:r>
              <a:rPr lang="en-US" sz="2000" dirty="0"/>
              <a:t> </a:t>
            </a:r>
            <a:r>
              <a:rPr lang="en-US" sz="2000" dirty="0" err="1"/>
              <a:t>diantara</a:t>
            </a:r>
            <a:r>
              <a:rPr lang="en-US" sz="2000" dirty="0"/>
              <a:t> </a:t>
            </a:r>
            <a:r>
              <a:rPr lang="en-US" sz="2000" dirty="0" err="1"/>
              <a:t>stasiun</a:t>
            </a:r>
            <a:r>
              <a:rPr lang="en-US" sz="2000" dirty="0"/>
              <a:t> yang Anda </a:t>
            </a:r>
            <a:r>
              <a:rPr lang="en-US" sz="2000" dirty="0" err="1"/>
              <a:t>peroleh</a:t>
            </a:r>
            <a:r>
              <a:rPr lang="en-US" sz="2000" dirty="0"/>
              <a:t>, dan </a:t>
            </a:r>
            <a:r>
              <a:rPr lang="en-US" sz="2000" dirty="0" err="1"/>
              <a:t>tentukan</a:t>
            </a:r>
            <a:r>
              <a:rPr lang="en-US" sz="2000" dirty="0"/>
              <a:t> </a:t>
            </a:r>
            <a:r>
              <a:rPr lang="en-US" sz="2000" dirty="0" err="1"/>
              <a:t>apakah</a:t>
            </a:r>
            <a:r>
              <a:rPr lang="en-US" sz="2000" dirty="0"/>
              <a:t> </a:t>
            </a:r>
            <a:r>
              <a:rPr lang="en-US" sz="2000" dirty="0" err="1"/>
              <a:t>stasiun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panggah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? </a:t>
            </a:r>
            <a:r>
              <a:rPr lang="en-US" sz="2000" dirty="0" err="1"/>
              <a:t>Gunakan</a:t>
            </a:r>
            <a:r>
              <a:rPr lang="en-US" sz="2000" dirty="0"/>
              <a:t>:</a:t>
            </a:r>
          </a:p>
          <a:p>
            <a:pPr marL="80010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err="1"/>
              <a:t>Metode</a:t>
            </a:r>
            <a:r>
              <a:rPr lang="en-US" sz="2000" dirty="0"/>
              <a:t> RAPS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9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047C9-91E8-4187-AD99-65CEE1C0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hidrologi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6B63F3-7197-41D8-921F-D37D6BDD42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hujan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168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25087D-27B7-4822-9C29-D29278368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561" y="474529"/>
            <a:ext cx="10772775" cy="63055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2D168E-F417-4F0B-A110-93BC9A426A7D}"/>
              </a:ext>
            </a:extLst>
          </p:cNvPr>
          <p:cNvSpPr txBox="1"/>
          <p:nvPr/>
        </p:nvSpPr>
        <p:spPr>
          <a:xfrm>
            <a:off x="121186" y="88134"/>
            <a:ext cx="4869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pencatatan</a:t>
            </a:r>
            <a:r>
              <a:rPr lang="en-US" dirty="0"/>
              <a:t> data </a:t>
            </a:r>
            <a:r>
              <a:rPr lang="en-US" dirty="0" err="1"/>
              <a:t>hujan</a:t>
            </a:r>
            <a:r>
              <a:rPr lang="en-US" dirty="0"/>
              <a:t> (</a:t>
            </a:r>
            <a:r>
              <a:rPr lang="en-US" dirty="0" err="1"/>
              <a:t>dari</a:t>
            </a:r>
            <a:r>
              <a:rPr lang="en-US" dirty="0"/>
              <a:t> BBWSO)</a:t>
            </a:r>
          </a:p>
        </p:txBody>
      </p:sp>
    </p:spTree>
    <p:extLst>
      <p:ext uri="{BB962C8B-B14F-4D97-AF65-F5344CB8AC3E}">
        <p14:creationId xmlns:p14="http://schemas.microsoft.com/office/powerpoint/2010/main" val="924647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FD9E-1331-4B6F-A041-A9B5D8862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Hujan</a:t>
            </a:r>
            <a:r>
              <a:rPr lang="en-US" dirty="0"/>
              <a:t> jam-</a:t>
            </a:r>
            <a:r>
              <a:rPr lang="en-US" dirty="0" err="1"/>
              <a:t>jaman</a:t>
            </a: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EE4241D-11D8-4D62-BB75-9C8935CF1F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2462951"/>
              </p:ext>
            </p:extLst>
          </p:nvPr>
        </p:nvGraphicFramePr>
        <p:xfrm>
          <a:off x="570183" y="3099460"/>
          <a:ext cx="7469412" cy="3360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E684EDD-3F8F-48E4-A871-AEB0FD4F26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562" y="1733780"/>
            <a:ext cx="10772775" cy="1143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B9A8B1B-722A-498D-B988-9F5D41D41C97}"/>
              </a:ext>
            </a:extLst>
          </p:cNvPr>
          <p:cNvSpPr txBox="1"/>
          <p:nvPr/>
        </p:nvSpPr>
        <p:spPr>
          <a:xfrm>
            <a:off x="8182100" y="3621974"/>
            <a:ext cx="363385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hujan</a:t>
            </a:r>
            <a:r>
              <a:rPr lang="en-US" sz="2000" dirty="0"/>
              <a:t> jam-</a:t>
            </a:r>
            <a:r>
              <a:rPr lang="en-US" sz="2000" dirty="0" err="1"/>
              <a:t>jaman</a:t>
            </a:r>
            <a:r>
              <a:rPr lang="en-US" sz="2000" dirty="0"/>
              <a:t>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err="1"/>
              <a:t>Mengapa</a:t>
            </a:r>
            <a:r>
              <a:rPr lang="en-US" sz="2000" dirty="0"/>
              <a:t> </a:t>
            </a:r>
            <a:r>
              <a:rPr lang="en-US" sz="2000" dirty="0" err="1"/>
              <a:t>perlu</a:t>
            </a:r>
            <a:r>
              <a:rPr lang="en-US" sz="2000" dirty="0"/>
              <a:t> </a:t>
            </a:r>
            <a:r>
              <a:rPr lang="en-US" sz="2000" dirty="0" err="1"/>
              <a:t>mengetahui</a:t>
            </a:r>
            <a:r>
              <a:rPr lang="en-US" sz="2000" dirty="0"/>
              <a:t> </a:t>
            </a:r>
            <a:r>
              <a:rPr lang="en-US" sz="2000" dirty="0" err="1"/>
              <a:t>distribusi</a:t>
            </a:r>
            <a:r>
              <a:rPr lang="en-US" sz="2000" dirty="0"/>
              <a:t> </a:t>
            </a:r>
            <a:r>
              <a:rPr lang="en-US" sz="2000" dirty="0" err="1"/>
              <a:t>hujan</a:t>
            </a:r>
            <a:r>
              <a:rPr lang="en-US" sz="2000" dirty="0"/>
              <a:t> jam-</a:t>
            </a:r>
            <a:r>
              <a:rPr lang="en-US" sz="2000" dirty="0" err="1"/>
              <a:t>jaman</a:t>
            </a:r>
            <a:r>
              <a:rPr lang="en-US" sz="2000" dirty="0"/>
              <a:t>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pencatatannya</a:t>
            </a:r>
            <a:r>
              <a:rPr lang="en-US" sz="2000" dirty="0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1189758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7A07D-442E-4B47-B34C-6CF6E7FAB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Hujan</a:t>
            </a:r>
            <a:r>
              <a:rPr lang="en-US" dirty="0"/>
              <a:t> </a:t>
            </a:r>
            <a:r>
              <a:rPr lang="en-US" dirty="0" err="1"/>
              <a:t>harian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5DE379-9E7A-492E-A9D5-D83D8235DE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386"/>
          <a:stretch/>
        </p:blipFill>
        <p:spPr>
          <a:xfrm>
            <a:off x="3325086" y="638175"/>
            <a:ext cx="1257931" cy="6219825"/>
          </a:xfrm>
          <a:prstGeom prst="rect">
            <a:avLst/>
          </a:prstGeo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31C4B2B-523D-49C2-A416-42B6DAD1E5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280424"/>
              </p:ext>
            </p:extLst>
          </p:nvPr>
        </p:nvGraphicFramePr>
        <p:xfrm>
          <a:off x="4761313" y="1267477"/>
          <a:ext cx="6959631" cy="4159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1C6D482-4C85-4303-A2A5-C4E01AABBC8D}"/>
              </a:ext>
            </a:extLst>
          </p:cNvPr>
          <p:cNvSpPr txBox="1"/>
          <p:nvPr/>
        </p:nvSpPr>
        <p:spPr>
          <a:xfrm>
            <a:off x="558142" y="2244437"/>
            <a:ext cx="2683822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hujan</a:t>
            </a:r>
            <a:r>
              <a:rPr lang="en-US" sz="2000" dirty="0"/>
              <a:t> </a:t>
            </a:r>
            <a:r>
              <a:rPr lang="en-US" sz="2000" dirty="0" err="1"/>
              <a:t>harian</a:t>
            </a:r>
            <a:r>
              <a:rPr lang="en-US" sz="2000" dirty="0"/>
              <a:t>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pencatatannya</a:t>
            </a:r>
            <a:r>
              <a:rPr lang="en-US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17945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D8363-778B-4E4B-8E2D-21C01B221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Hujan</a:t>
            </a:r>
            <a:r>
              <a:rPr lang="en-US" dirty="0"/>
              <a:t> </a:t>
            </a:r>
            <a:r>
              <a:rPr lang="en-US" dirty="0" err="1"/>
              <a:t>Bulanan</a:t>
            </a:r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56A8504-AF68-4891-86AC-AA3A00086C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249851"/>
              </p:ext>
            </p:extLst>
          </p:nvPr>
        </p:nvGraphicFramePr>
        <p:xfrm>
          <a:off x="544286" y="1903020"/>
          <a:ext cx="6972794" cy="4177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219DDEC-5D05-499F-9D8F-E8CB2E67BD67}"/>
              </a:ext>
            </a:extLst>
          </p:cNvPr>
          <p:cNvSpPr txBox="1"/>
          <p:nvPr/>
        </p:nvSpPr>
        <p:spPr>
          <a:xfrm>
            <a:off x="7683335" y="2410691"/>
            <a:ext cx="38119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Anda </a:t>
            </a:r>
            <a:r>
              <a:rPr lang="en-US" sz="2000" dirty="0" err="1"/>
              <a:t>ketahui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grafik</a:t>
            </a:r>
            <a:r>
              <a:rPr lang="en-US" sz="2000" dirty="0"/>
              <a:t> di </a:t>
            </a:r>
            <a:r>
              <a:rPr lang="en-US" sz="2000" dirty="0" err="1"/>
              <a:t>samping</a:t>
            </a:r>
            <a:r>
              <a:rPr lang="en-US" sz="2000" dirty="0"/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025C60-F365-47ED-8EA7-F381006B5F14}"/>
              </a:ext>
            </a:extLst>
          </p:cNvPr>
          <p:cNvSpPr txBox="1"/>
          <p:nvPr/>
        </p:nvSpPr>
        <p:spPr>
          <a:xfrm>
            <a:off x="7716981" y="3216234"/>
            <a:ext cx="38119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Kapan </a:t>
            </a:r>
            <a:r>
              <a:rPr lang="en-US" sz="2000" dirty="0" err="1"/>
              <a:t>saja</a:t>
            </a:r>
            <a:r>
              <a:rPr lang="en-US" sz="2000" dirty="0"/>
              <a:t> </a:t>
            </a:r>
            <a:r>
              <a:rPr lang="en-US" sz="2000" dirty="0" err="1"/>
              <a:t>musim</a:t>
            </a:r>
            <a:r>
              <a:rPr lang="en-US" sz="2000" dirty="0"/>
              <a:t> </a:t>
            </a:r>
            <a:r>
              <a:rPr lang="en-US" sz="2000" dirty="0" err="1"/>
              <a:t>kemarau</a:t>
            </a:r>
            <a:r>
              <a:rPr lang="en-US" sz="2000" dirty="0"/>
              <a:t>?</a:t>
            </a:r>
          </a:p>
          <a:p>
            <a:r>
              <a:rPr lang="en-US" sz="2000" dirty="0" err="1"/>
              <a:t>Musim</a:t>
            </a:r>
            <a:r>
              <a:rPr lang="en-US" sz="2000" dirty="0"/>
              <a:t> </a:t>
            </a:r>
            <a:r>
              <a:rPr lang="en-US" sz="2000" dirty="0" err="1"/>
              <a:t>hujan</a:t>
            </a:r>
            <a:r>
              <a:rPr lang="en-US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998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A748B-2EFB-419A-B0F9-25D6AADB0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Hujan</a:t>
            </a:r>
            <a:r>
              <a:rPr lang="en-US" dirty="0"/>
              <a:t> </a:t>
            </a:r>
            <a:r>
              <a:rPr lang="en-US" dirty="0" err="1"/>
              <a:t>Tahunan</a:t>
            </a:r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E6E802B-D601-4D7E-BB45-6B0F54B860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1015905"/>
              </p:ext>
            </p:extLst>
          </p:nvPr>
        </p:nvGraphicFramePr>
        <p:xfrm>
          <a:off x="681209" y="1830194"/>
          <a:ext cx="6669617" cy="4487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5D4C00E-69DC-43BF-A12F-6842708BD4F5}"/>
              </a:ext>
            </a:extLst>
          </p:cNvPr>
          <p:cNvSpPr txBox="1"/>
          <p:nvPr/>
        </p:nvSpPr>
        <p:spPr>
          <a:xfrm>
            <a:off x="7813964" y="5011386"/>
            <a:ext cx="40138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*Note: </a:t>
            </a:r>
            <a:r>
              <a:rPr lang="en-US" sz="2000" b="1" dirty="0" err="1"/>
              <a:t>Kepanggahan</a:t>
            </a:r>
            <a:r>
              <a:rPr lang="en-US" sz="2000" b="1" dirty="0"/>
              <a:t> data </a:t>
            </a:r>
            <a:r>
              <a:rPr lang="en-US" sz="2000" b="1" dirty="0" err="1"/>
              <a:t>suatu</a:t>
            </a:r>
            <a:r>
              <a:rPr lang="en-US" sz="2000" b="1" dirty="0"/>
              <a:t> </a:t>
            </a:r>
            <a:r>
              <a:rPr lang="en-US" sz="2000" b="1" dirty="0" err="1"/>
              <a:t>stasiun</a:t>
            </a:r>
            <a:r>
              <a:rPr lang="en-US" sz="2000" dirty="0"/>
              <a:t> </a:t>
            </a:r>
            <a:r>
              <a:rPr lang="en-US" sz="2000" dirty="0" err="1"/>
              <a:t>hujan</a:t>
            </a:r>
            <a:r>
              <a:rPr lang="en-US" sz="2000" dirty="0"/>
              <a:t> </a:t>
            </a:r>
            <a:r>
              <a:rPr lang="en-US" sz="2000" dirty="0" err="1"/>
              <a:t>diuji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input data </a:t>
            </a:r>
            <a:r>
              <a:rPr lang="en-US" sz="2000" dirty="0" err="1"/>
              <a:t>hujan</a:t>
            </a:r>
            <a:r>
              <a:rPr lang="en-US" sz="2000" dirty="0"/>
              <a:t> </a:t>
            </a:r>
            <a:r>
              <a:rPr lang="en-US" sz="2000" dirty="0" err="1"/>
              <a:t>tahunan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8566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6c05727-aa75-4e4a-9b5f-8a80a1165891"/>
    <ds:schemaRef ds:uri="http://purl.org/dc/elements/1.1/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{A3AC23C1-C2E5-4DAF-80D3-13A75C38A405}tf33552983</Template>
  <TotalTime>0</TotalTime>
  <Words>364</Words>
  <Application>Microsoft Office PowerPoint</Application>
  <PresentationFormat>Widescreen</PresentationFormat>
  <Paragraphs>52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Franklin Gothic Book</vt:lpstr>
      <vt:lpstr>Franklin Gothic Demi</vt:lpstr>
      <vt:lpstr>Wingdings 2</vt:lpstr>
      <vt:lpstr>DividendVTI</vt:lpstr>
      <vt:lpstr>Analisis Hidrologi dan Drainase </vt:lpstr>
      <vt:lpstr>Tugas (menggunakan pembagian data yang tugas 01)</vt:lpstr>
      <vt:lpstr>SOAL TUGAS 01 PART 01</vt:lpstr>
      <vt:lpstr>istilah dalam hidrologi</vt:lpstr>
      <vt:lpstr>PowerPoint Presentation</vt:lpstr>
      <vt:lpstr>Hujan jam-jaman</vt:lpstr>
      <vt:lpstr>Hujan harian</vt:lpstr>
      <vt:lpstr>Hujan Bulanan</vt:lpstr>
      <vt:lpstr>Hujan Tahunan</vt:lpstr>
      <vt:lpstr>SOAL TUGAS 01 PART 02</vt:lpstr>
      <vt:lpstr>Hujan das vs hujan titik</vt:lpstr>
      <vt:lpstr>Hujan rerata (Rerata Harian, Bulanan, Tahunan)</vt:lpstr>
      <vt:lpstr>SOAL TUGAS 01 PART 03</vt:lpstr>
      <vt:lpstr>Hujan maksimum harian?</vt:lpstr>
      <vt:lpstr>Silahkan memperbaiki kembali tugas 01 bagi yang merasa masih salah</vt:lpstr>
      <vt:lpstr>C (koefisien pengaliran) Komposit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2020-03-04T15:05:00Z</dcterms:created>
  <dcterms:modified xsi:type="dcterms:W3CDTF">2020-03-05T04:12:37Z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